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83" r:id="rId3"/>
    <p:sldId id="320" r:id="rId4"/>
    <p:sldId id="365" r:id="rId5"/>
    <p:sldId id="328" r:id="rId6"/>
    <p:sldId id="326" r:id="rId7"/>
    <p:sldId id="327" r:id="rId8"/>
    <p:sldId id="330" r:id="rId9"/>
    <p:sldId id="366" r:id="rId10"/>
    <p:sldId id="329" r:id="rId11"/>
    <p:sldId id="367" r:id="rId12"/>
    <p:sldId id="331" r:id="rId13"/>
    <p:sldId id="321" r:id="rId14"/>
    <p:sldId id="33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32461A-250E-4A29-9E9B-599CA3838FA1}" type="datetime1">
              <a:rPr lang="en-US" smtClean="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7E24-FFB9-4C73-8C6D-E02A7AD33DB8}" type="datetime1">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AD66C-382E-48AD-8F4C-E87C4D4A8B28}" type="datetime1">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9F63ED-02B1-490A-8EAD-E0CB136D5388}" type="datetime1">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71BB6-685D-4518-8FAD-1882B9671546}" type="datetime1">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12/5/2018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4A4F265-CA88-4C30-A9AD-02E6A5184734}" type="datetime1">
              <a:rPr lang="en-US" smtClean="0"/>
              <a:pPr/>
              <a:t>12/5/2018</a:t>
            </a:fld>
            <a:endParaRPr lang="en-US"/>
          </a:p>
        </p:txBody>
      </p:sp>
      <p:sp>
        <p:nvSpPr>
          <p:cNvPr id="9" name="Slide Number Placeholder 8"/>
          <p:cNvSpPr>
            <a:spLocks noGrp="1"/>
          </p:cNvSpPr>
          <p:nvPr>
            <p:ph type="sldNum" sz="quarter" idx="11"/>
          </p:nvPr>
        </p:nvSpPr>
        <p:spPr/>
        <p:txBody>
          <a:bodyPr/>
          <a:lstStyle/>
          <a:p>
            <a:fld id="{CF40B41D-FD10-4A38-B39B-626510BD49B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40B41D-FD10-4A38-B39B-626510BD49B7}"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823242C-D747-4ADD-80D8-99421268E3A8}" type="datetime1">
              <a:rPr lang="en-US" smtClean="0"/>
              <a:pPr/>
              <a:t>12/5/2018</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090840">
            <a:off x="1606077" y="1907052"/>
            <a:ext cx="6934200" cy="1981200"/>
          </a:xfrm>
        </p:spPr>
        <p:txBody>
          <a:bodyPr>
            <a:normAutofit fontScale="90000"/>
          </a:bodyPr>
          <a:lstStyle/>
          <a:p>
            <a:r>
              <a:rPr lang="en-US" b="1" dirty="0" smtClean="0">
                <a:solidFill>
                  <a:srgbClr val="FF0000"/>
                </a:solidFill>
                <a:latin typeface="TimesNewRomanPS-BoldMT"/>
              </a:rPr>
              <a:t>Abscess</a:t>
            </a:r>
            <a:br>
              <a:rPr lang="en-US" b="1" dirty="0" smtClean="0">
                <a:solidFill>
                  <a:srgbClr val="FF0000"/>
                </a:solidFill>
                <a:latin typeface="TimesNewRomanPS-BoldMT"/>
              </a:rPr>
            </a:br>
            <a:endParaRPr lang="en-US" dirty="0">
              <a:solidFill>
                <a:srgbClr val="C00000"/>
              </a:solidFill>
            </a:endParaRPr>
          </a:p>
        </p:txBody>
      </p:sp>
      <p:sp>
        <p:nvSpPr>
          <p:cNvPr id="3" name="TextBox 2"/>
          <p:cNvSpPr txBox="1"/>
          <p:nvPr/>
        </p:nvSpPr>
        <p:spPr>
          <a:xfrm>
            <a:off x="2895600" y="5879068"/>
            <a:ext cx="5562600" cy="584775"/>
          </a:xfrm>
          <a:prstGeom prst="rect">
            <a:avLst/>
          </a:prstGeom>
          <a:noFill/>
        </p:spPr>
        <p:txBody>
          <a:bodyPr wrap="square" rtlCol="0">
            <a:spAutoFit/>
          </a:bodyPr>
          <a:lstStyle/>
          <a:p>
            <a:r>
              <a:rPr lang="en-US" sz="3200" b="1" i="1" dirty="0" smtClean="0">
                <a:solidFill>
                  <a:srgbClr val="FF0000"/>
                </a:solidFill>
              </a:rPr>
              <a:t>Assist prof. Luay Ahmed Naeem</a:t>
            </a:r>
            <a:endParaRPr lang="en-US" sz="3200" b="1" i="1" dirty="0">
              <a:solidFill>
                <a:srgbClr val="FF0000"/>
              </a:solidFill>
            </a:endParaRPr>
          </a:p>
        </p:txBody>
      </p:sp>
    </p:spTree>
    <p:extLst>
      <p:ext uri="{BB962C8B-B14F-4D97-AF65-F5344CB8AC3E}">
        <p14:creationId xmlns:p14="http://schemas.microsoft.com/office/powerpoint/2010/main" val="900033204"/>
      </p:ext>
    </p:extLst>
  </p:cSld>
  <p:clrMapOvr>
    <a:masterClrMapping/>
  </p:clrMapOvr>
  <mc:AlternateContent xmlns:mc="http://schemas.openxmlformats.org/markup-compatibility/2006" xmlns:p14="http://schemas.microsoft.com/office/powerpoint/2010/main">
    <mc:Choice Requires="p14">
      <p:transition spd="slow" p14:dur="800" advTm="4090">
        <p:circle/>
      </p:transition>
    </mc:Choice>
    <mc:Fallback xmlns="">
      <p:transition spd="slow" advTm="409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5812"/>
            <a:ext cx="8915400" cy="6001643"/>
          </a:xfrm>
          <a:prstGeom prst="rect">
            <a:avLst/>
          </a:prstGeom>
        </p:spPr>
        <p:txBody>
          <a:bodyPr wrap="square">
            <a:spAutoFit/>
          </a:bodyPr>
          <a:lstStyle/>
          <a:p>
            <a:pPr algn="just"/>
            <a:r>
              <a:rPr lang="en-US" sz="3200" b="1" dirty="0" smtClean="0">
                <a:solidFill>
                  <a:srgbClr val="C00000"/>
                </a:solidFill>
              </a:rPr>
              <a:t>                    Classification of Abscess</a:t>
            </a:r>
            <a:endParaRPr lang="en-US" sz="3200" b="1" dirty="0">
              <a:solidFill>
                <a:srgbClr val="C00000"/>
              </a:solidFill>
            </a:endParaRPr>
          </a:p>
          <a:p>
            <a:pPr algn="just"/>
            <a:r>
              <a:rPr lang="en-US" sz="3200" dirty="0">
                <a:solidFill>
                  <a:srgbClr val="002060"/>
                </a:solidFill>
              </a:rPr>
              <a:t>Abscesses may be classified </a:t>
            </a:r>
            <a:r>
              <a:rPr lang="en-US" sz="3200" dirty="0" smtClean="0">
                <a:solidFill>
                  <a:srgbClr val="002060"/>
                </a:solidFill>
              </a:rPr>
              <a:t>(generally) as </a:t>
            </a:r>
            <a:r>
              <a:rPr lang="en-US" sz="3200" dirty="0">
                <a:solidFill>
                  <a:srgbClr val="002060"/>
                </a:solidFill>
              </a:rPr>
              <a:t>either skin abscesses or internal abscesses. Skin abscesses are common; internal abscesses tend to be harder to diagnose, and more </a:t>
            </a:r>
            <a:r>
              <a:rPr lang="en-US" sz="3200" dirty="0" smtClean="0">
                <a:solidFill>
                  <a:srgbClr val="002060"/>
                </a:solidFill>
              </a:rPr>
              <a:t>serious. Skin </a:t>
            </a:r>
            <a:r>
              <a:rPr lang="en-US" sz="3200" dirty="0">
                <a:solidFill>
                  <a:srgbClr val="002060"/>
                </a:solidFill>
              </a:rPr>
              <a:t>abscesses are also called cutaneous or subcutaneous </a:t>
            </a:r>
            <a:r>
              <a:rPr lang="en-US" sz="3200" dirty="0" smtClean="0">
                <a:solidFill>
                  <a:srgbClr val="002060"/>
                </a:solidFill>
              </a:rPr>
              <a:t>abscess.</a:t>
            </a:r>
          </a:p>
          <a:p>
            <a:pPr algn="just"/>
            <a:r>
              <a:rPr lang="en-US" sz="3200" dirty="0" smtClean="0">
                <a:solidFill>
                  <a:srgbClr val="002060"/>
                </a:solidFill>
              </a:rPr>
              <a:t>Abscess can be classified into :</a:t>
            </a:r>
          </a:p>
          <a:p>
            <a:pPr marL="457200" indent="-457200" algn="just">
              <a:buFont typeface="Wingdings" panose="05000000000000000000" pitchFamily="2" charset="2"/>
              <a:buChar char="Ø"/>
            </a:pPr>
            <a:r>
              <a:rPr lang="en-US" sz="3200" dirty="0" smtClean="0">
                <a:solidFill>
                  <a:srgbClr val="C00000"/>
                </a:solidFill>
              </a:rPr>
              <a:t>Acute abscess(hot).</a:t>
            </a:r>
          </a:p>
          <a:p>
            <a:pPr marL="457200" indent="-457200" algn="just">
              <a:buFont typeface="Wingdings" panose="05000000000000000000" pitchFamily="2" charset="2"/>
              <a:buChar char="Ø"/>
            </a:pPr>
            <a:r>
              <a:rPr lang="en-US" sz="3200" dirty="0">
                <a:solidFill>
                  <a:srgbClr val="C00000"/>
                </a:solidFill>
              </a:rPr>
              <a:t>C</a:t>
            </a:r>
            <a:r>
              <a:rPr lang="en-US" sz="3200" dirty="0" smtClean="0">
                <a:solidFill>
                  <a:srgbClr val="C00000"/>
                </a:solidFill>
              </a:rPr>
              <a:t>hronic abscess(cold).</a:t>
            </a:r>
          </a:p>
          <a:p>
            <a:pPr marL="457200" indent="-457200" algn="just">
              <a:buFont typeface="Wingdings" panose="05000000000000000000" pitchFamily="2" charset="2"/>
              <a:buChar char="Ø"/>
            </a:pPr>
            <a:r>
              <a:rPr lang="en-US" sz="3200" dirty="0">
                <a:solidFill>
                  <a:srgbClr val="C00000"/>
                </a:solidFill>
              </a:rPr>
              <a:t>S</a:t>
            </a:r>
            <a:r>
              <a:rPr lang="en-US" sz="3200" dirty="0" smtClean="0">
                <a:solidFill>
                  <a:srgbClr val="C00000"/>
                </a:solidFill>
              </a:rPr>
              <a:t>uperficial abscess.</a:t>
            </a:r>
          </a:p>
          <a:p>
            <a:pPr marL="457200" indent="-457200" algn="just">
              <a:buFont typeface="Wingdings" panose="05000000000000000000" pitchFamily="2" charset="2"/>
              <a:buChar char="Ø"/>
            </a:pPr>
            <a:r>
              <a:rPr lang="en-US" sz="3200" dirty="0">
                <a:solidFill>
                  <a:srgbClr val="C00000"/>
                </a:solidFill>
              </a:rPr>
              <a:t>D</a:t>
            </a:r>
            <a:r>
              <a:rPr lang="en-US" sz="3200" dirty="0" smtClean="0">
                <a:solidFill>
                  <a:srgbClr val="C00000"/>
                </a:solidFill>
              </a:rPr>
              <a:t>eep abscess.</a:t>
            </a:r>
          </a:p>
          <a:p>
            <a:pPr algn="just"/>
            <a:r>
              <a:rPr lang="en-US" sz="3200" dirty="0" smtClean="0">
                <a:solidFill>
                  <a:srgbClr val="002060"/>
                </a:solidFill>
              </a:rPr>
              <a:t> </a:t>
            </a:r>
            <a:endParaRPr lang="en-US" dirty="0" smtClean="0"/>
          </a:p>
        </p:txBody>
      </p:sp>
    </p:spTree>
    <p:extLst>
      <p:ext uri="{BB962C8B-B14F-4D97-AF65-F5344CB8AC3E}">
        <p14:creationId xmlns:p14="http://schemas.microsoft.com/office/powerpoint/2010/main" val="90643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0041"/>
            <a:ext cx="9144000" cy="683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31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rPr>
              <a:t>Differential Diagnosis</a:t>
            </a:r>
            <a:endParaRPr lang="en-US" sz="5400" dirty="0">
              <a:solidFill>
                <a:srgbClr val="C0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4400" dirty="0" smtClean="0">
                <a:solidFill>
                  <a:srgbClr val="002060"/>
                </a:solidFill>
              </a:rPr>
              <a:t>Tumor</a:t>
            </a:r>
          </a:p>
          <a:p>
            <a:pPr>
              <a:buFont typeface="Wingdings" panose="05000000000000000000" pitchFamily="2" charset="2"/>
              <a:buChar char="Ø"/>
            </a:pPr>
            <a:r>
              <a:rPr lang="en-US" sz="4400" dirty="0" smtClean="0">
                <a:solidFill>
                  <a:srgbClr val="002060"/>
                </a:solidFill>
              </a:rPr>
              <a:t>Cyst</a:t>
            </a:r>
          </a:p>
          <a:p>
            <a:pPr>
              <a:buFont typeface="Wingdings" panose="05000000000000000000" pitchFamily="2" charset="2"/>
              <a:buChar char="Ø"/>
            </a:pPr>
            <a:r>
              <a:rPr lang="en-US" sz="4400" dirty="0" smtClean="0">
                <a:solidFill>
                  <a:srgbClr val="002060"/>
                </a:solidFill>
              </a:rPr>
              <a:t>Hygroma</a:t>
            </a:r>
          </a:p>
          <a:p>
            <a:pPr>
              <a:buFont typeface="Wingdings" panose="05000000000000000000" pitchFamily="2" charset="2"/>
              <a:buChar char="Ø"/>
            </a:pPr>
            <a:r>
              <a:rPr lang="en-US" sz="4400" dirty="0" smtClean="0">
                <a:solidFill>
                  <a:srgbClr val="002060"/>
                </a:solidFill>
              </a:rPr>
              <a:t>Hematoma</a:t>
            </a:r>
          </a:p>
          <a:p>
            <a:pPr>
              <a:buFont typeface="Wingdings" panose="05000000000000000000" pitchFamily="2" charset="2"/>
              <a:buChar char="Ø"/>
            </a:pPr>
            <a:r>
              <a:rPr lang="en-US" sz="4400" dirty="0" smtClean="0">
                <a:solidFill>
                  <a:srgbClr val="002060"/>
                </a:solidFill>
              </a:rPr>
              <a:t>Hernia</a:t>
            </a:r>
          </a:p>
          <a:p>
            <a:pPr marL="0" indent="0">
              <a:buNone/>
            </a:pPr>
            <a:endParaRPr lang="en-US" dirty="0" smtClean="0">
              <a:solidFill>
                <a:srgbClr val="002060"/>
              </a:solidFill>
            </a:endParaRPr>
          </a:p>
        </p:txBody>
      </p:sp>
    </p:spTree>
    <p:extLst>
      <p:ext uri="{BB962C8B-B14F-4D97-AF65-F5344CB8AC3E}">
        <p14:creationId xmlns:p14="http://schemas.microsoft.com/office/powerpoint/2010/main" val="229056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49759"/>
            <a:ext cx="3283271" cy="923330"/>
          </a:xfrm>
          <a:prstGeom prst="rect">
            <a:avLst/>
          </a:prstGeom>
        </p:spPr>
        <p:txBody>
          <a:bodyPr wrap="none">
            <a:spAutoFit/>
          </a:bodyPr>
          <a:lstStyle/>
          <a:p>
            <a:r>
              <a:rPr lang="en-US" altLang="en-US" sz="5400" b="1" kern="0" dirty="0">
                <a:solidFill>
                  <a:srgbClr val="FF0000"/>
                </a:solidFill>
                <a:effectLst>
                  <a:outerShdw blurRad="38100" dist="38100" dir="2700000" algn="tl">
                    <a:srgbClr val="000000"/>
                  </a:outerShdw>
                </a:effectLst>
                <a:latin typeface="Garamond"/>
                <a:ea typeface="+mj-ea"/>
                <a:cs typeface="Arial"/>
              </a:rPr>
              <a:t>Treatment</a:t>
            </a:r>
            <a:endParaRPr lang="en-US" sz="5400" dirty="0">
              <a:solidFill>
                <a:srgbClr val="FF0000"/>
              </a:solidFill>
            </a:endParaRPr>
          </a:p>
        </p:txBody>
      </p:sp>
      <p:sp>
        <p:nvSpPr>
          <p:cNvPr id="3" name="Rectangle 2"/>
          <p:cNvSpPr/>
          <p:nvPr/>
        </p:nvSpPr>
        <p:spPr>
          <a:xfrm>
            <a:off x="76200" y="1265331"/>
            <a:ext cx="8991600" cy="3748719"/>
          </a:xfrm>
          <a:prstGeom prst="rect">
            <a:avLst/>
          </a:prstGeom>
        </p:spPr>
        <p:txBody>
          <a:bodyPr wrap="square">
            <a:spAutoFit/>
          </a:bodyPr>
          <a:lstStyle/>
          <a:p>
            <a:pPr marL="342900" lvl="0" indent="-342900" fontAlgn="base">
              <a:spcBef>
                <a:spcPct val="20000"/>
              </a:spcBef>
              <a:spcAft>
                <a:spcPct val="0"/>
              </a:spcAft>
              <a:buClr>
                <a:srgbClr val="FFCC00"/>
              </a:buClr>
              <a:buSzPct val="70000"/>
            </a:pPr>
            <a:r>
              <a:rPr lang="en-US" altLang="en-US" sz="3600" kern="0" dirty="0">
                <a:solidFill>
                  <a:srgbClr val="002060"/>
                </a:solidFill>
                <a:effectLst>
                  <a:outerShdw blurRad="38100" dist="38100" dir="2700000" algn="tl">
                    <a:srgbClr val="000000"/>
                  </a:outerShdw>
                </a:effectLst>
                <a:latin typeface="Garamond"/>
                <a:cs typeface="Arial"/>
              </a:rPr>
              <a:t>The basic principle of treatment of an abscess are:</a:t>
            </a:r>
          </a:p>
          <a:p>
            <a:pPr marL="342900" lvl="0" indent="-342900" fontAlgn="base">
              <a:spcBef>
                <a:spcPct val="20000"/>
              </a:spcBef>
              <a:spcAft>
                <a:spcPct val="0"/>
              </a:spcAft>
              <a:buClr>
                <a:srgbClr val="FFCC00"/>
              </a:buClr>
              <a:buSzPct val="70000"/>
              <a:buFont typeface="Wingdings" pitchFamily="2" charset="2"/>
              <a:buChar char="n"/>
            </a:pPr>
            <a:r>
              <a:rPr lang="en-US" altLang="en-US" sz="3600" kern="0" dirty="0">
                <a:solidFill>
                  <a:srgbClr val="002060"/>
                </a:solidFill>
                <a:effectLst>
                  <a:outerShdw blurRad="38100" dist="38100" dir="2700000" algn="tl">
                    <a:srgbClr val="000000"/>
                  </a:outerShdw>
                </a:effectLst>
                <a:latin typeface="Garamond"/>
                <a:cs typeface="Arial"/>
              </a:rPr>
              <a:t>to drain the pus;</a:t>
            </a:r>
          </a:p>
          <a:p>
            <a:pPr marL="342900" lvl="0" indent="-342900" fontAlgn="base">
              <a:spcBef>
                <a:spcPct val="20000"/>
              </a:spcBef>
              <a:spcAft>
                <a:spcPct val="0"/>
              </a:spcAft>
              <a:buClr>
                <a:srgbClr val="FFCC00"/>
              </a:buClr>
              <a:buSzPct val="70000"/>
              <a:buFont typeface="Wingdings" pitchFamily="2" charset="2"/>
              <a:buChar char="n"/>
            </a:pPr>
            <a:r>
              <a:rPr lang="en-US" altLang="en-US" sz="3600" kern="0" dirty="0">
                <a:solidFill>
                  <a:srgbClr val="002060"/>
                </a:solidFill>
                <a:effectLst>
                  <a:outerShdw blurRad="38100" dist="38100" dir="2700000" algn="tl">
                    <a:srgbClr val="000000"/>
                  </a:outerShdw>
                </a:effectLst>
                <a:latin typeface="Garamond"/>
                <a:cs typeface="Arial"/>
              </a:rPr>
              <a:t>to send a sample of pus for culture and sensitivity test;</a:t>
            </a:r>
          </a:p>
          <a:p>
            <a:pPr marL="342900" lvl="0" indent="-342900" fontAlgn="base">
              <a:spcBef>
                <a:spcPct val="20000"/>
              </a:spcBef>
              <a:spcAft>
                <a:spcPct val="0"/>
              </a:spcAft>
              <a:buClr>
                <a:srgbClr val="FFCC00"/>
              </a:buClr>
              <a:buSzPct val="70000"/>
              <a:buFont typeface="Wingdings" pitchFamily="2" charset="2"/>
              <a:buChar char="n"/>
            </a:pPr>
            <a:r>
              <a:rPr lang="en-US" altLang="en-US" sz="3600" kern="0" dirty="0">
                <a:solidFill>
                  <a:srgbClr val="002060"/>
                </a:solidFill>
                <a:effectLst>
                  <a:outerShdw blurRad="38100" dist="38100" dir="2700000" algn="tl">
                    <a:srgbClr val="000000"/>
                  </a:outerShdw>
                </a:effectLst>
                <a:latin typeface="Garamond"/>
                <a:cs typeface="Arial"/>
              </a:rPr>
              <a:t>to give proper antibiotic</a:t>
            </a:r>
            <a:endParaRPr lang="en-US" sz="3600" dirty="0">
              <a:solidFill>
                <a:srgbClr val="002060"/>
              </a:solidFill>
            </a:endParaRPr>
          </a:p>
        </p:txBody>
      </p:sp>
    </p:spTree>
    <p:extLst>
      <p:ext uri="{BB962C8B-B14F-4D97-AF65-F5344CB8AC3E}">
        <p14:creationId xmlns:p14="http://schemas.microsoft.com/office/powerpoint/2010/main" val="3366872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990600"/>
          </a:xfrm>
        </p:spPr>
        <p:txBody>
          <a:bodyPr>
            <a:normAutofit/>
          </a:bodyPr>
          <a:lstStyle/>
          <a:p>
            <a:r>
              <a:rPr lang="en-US" sz="4800" dirty="0" smtClean="0">
                <a:solidFill>
                  <a:srgbClr val="C00000"/>
                </a:solidFill>
              </a:rPr>
              <a:t>Surgical procedure </a:t>
            </a:r>
            <a:endParaRPr lang="en-US" sz="4800" dirty="0">
              <a:solidFill>
                <a:srgbClr val="C00000"/>
              </a:solidFill>
            </a:endParaRPr>
          </a:p>
        </p:txBody>
      </p:sp>
      <p:sp>
        <p:nvSpPr>
          <p:cNvPr id="3" name="Content Placeholder 2"/>
          <p:cNvSpPr>
            <a:spLocks noGrp="1"/>
          </p:cNvSpPr>
          <p:nvPr>
            <p:ph idx="1"/>
          </p:nvPr>
        </p:nvSpPr>
        <p:spPr>
          <a:xfrm>
            <a:off x="152400" y="1219200"/>
            <a:ext cx="8839200" cy="5558790"/>
          </a:xfrm>
        </p:spPr>
        <p:txBody>
          <a:bodyPr>
            <a:normAutofit/>
          </a:bodyPr>
          <a:lstStyle/>
          <a:p>
            <a:pPr algn="just">
              <a:buFont typeface="Wingdings" panose="05000000000000000000" pitchFamily="2" charset="2"/>
              <a:buChar char="Ø"/>
            </a:pPr>
            <a:r>
              <a:rPr lang="en-US" sz="3200" dirty="0" smtClean="0">
                <a:solidFill>
                  <a:srgbClr val="C00000"/>
                </a:solidFill>
              </a:rPr>
              <a:t> </a:t>
            </a:r>
            <a:r>
              <a:rPr lang="en-US" sz="3200" dirty="0" smtClean="0">
                <a:solidFill>
                  <a:srgbClr val="002060"/>
                </a:solidFill>
              </a:rPr>
              <a:t>maturation (ripening):</a:t>
            </a:r>
          </a:p>
          <a:p>
            <a:pPr algn="just"/>
            <a:r>
              <a:rPr lang="en-US" sz="3200" dirty="0" smtClean="0">
                <a:solidFill>
                  <a:srgbClr val="002060"/>
                </a:solidFill>
              </a:rPr>
              <a:t> </a:t>
            </a:r>
            <a:r>
              <a:rPr lang="en-US" sz="3200" dirty="0" smtClean="0">
                <a:solidFill>
                  <a:srgbClr val="C00000"/>
                </a:solidFill>
              </a:rPr>
              <a:t>hot fomentation (poultices)</a:t>
            </a:r>
          </a:p>
          <a:p>
            <a:pPr algn="just"/>
            <a:r>
              <a:rPr lang="en-US" sz="3200" dirty="0">
                <a:solidFill>
                  <a:srgbClr val="C00000"/>
                </a:solidFill>
              </a:rPr>
              <a:t> </a:t>
            </a:r>
            <a:r>
              <a:rPr lang="en-US" sz="3200" dirty="0" smtClean="0">
                <a:solidFill>
                  <a:srgbClr val="C00000"/>
                </a:solidFill>
              </a:rPr>
              <a:t>application of irritant (povidone-iodine)</a:t>
            </a:r>
          </a:p>
          <a:p>
            <a:pPr algn="just">
              <a:buFont typeface="Wingdings" panose="05000000000000000000" pitchFamily="2" charset="2"/>
              <a:buChar char="Ø"/>
            </a:pPr>
            <a:r>
              <a:rPr lang="en-US" sz="3200" dirty="0">
                <a:solidFill>
                  <a:srgbClr val="C00000"/>
                </a:solidFill>
              </a:rPr>
              <a:t> </a:t>
            </a:r>
            <a:r>
              <a:rPr lang="en-US" sz="3200" dirty="0" smtClean="0">
                <a:solidFill>
                  <a:srgbClr val="002060"/>
                </a:solidFill>
              </a:rPr>
              <a:t>preparation the site of operation.</a:t>
            </a:r>
          </a:p>
          <a:p>
            <a:pPr algn="just">
              <a:buFont typeface="Wingdings" panose="05000000000000000000" pitchFamily="2" charset="2"/>
              <a:buChar char="Ø"/>
            </a:pPr>
            <a:r>
              <a:rPr lang="en-US" sz="3200" dirty="0">
                <a:solidFill>
                  <a:srgbClr val="C00000"/>
                </a:solidFill>
              </a:rPr>
              <a:t> </a:t>
            </a:r>
            <a:r>
              <a:rPr lang="en-US" sz="3200" dirty="0" smtClean="0">
                <a:solidFill>
                  <a:srgbClr val="002060"/>
                </a:solidFill>
              </a:rPr>
              <a:t>evacuation the content (drainage).</a:t>
            </a:r>
          </a:p>
          <a:p>
            <a:pPr algn="just"/>
            <a:r>
              <a:rPr lang="en-US" sz="3200" dirty="0" smtClean="0">
                <a:solidFill>
                  <a:srgbClr val="C00000"/>
                </a:solidFill>
              </a:rPr>
              <a:t> opening at the most dependent part. </a:t>
            </a:r>
          </a:p>
          <a:p>
            <a:pPr algn="just">
              <a:buFont typeface="Wingdings" panose="05000000000000000000" pitchFamily="2" charset="2"/>
              <a:buChar char="Ø"/>
            </a:pPr>
            <a:r>
              <a:rPr lang="en-US" sz="3200" dirty="0">
                <a:solidFill>
                  <a:srgbClr val="C00000"/>
                </a:solidFill>
              </a:rPr>
              <a:t> </a:t>
            </a:r>
            <a:r>
              <a:rPr lang="en-US" sz="3200" dirty="0" smtClean="0">
                <a:solidFill>
                  <a:srgbClr val="002060"/>
                </a:solidFill>
              </a:rPr>
              <a:t>the curetted area must be last enough.</a:t>
            </a:r>
          </a:p>
          <a:p>
            <a:pPr algn="just">
              <a:buFont typeface="Wingdings" panose="05000000000000000000" pitchFamily="2" charset="2"/>
              <a:buChar char="Ø"/>
            </a:pPr>
            <a:r>
              <a:rPr lang="en-US" sz="3200" dirty="0">
                <a:solidFill>
                  <a:srgbClr val="C00000"/>
                </a:solidFill>
              </a:rPr>
              <a:t> </a:t>
            </a:r>
            <a:r>
              <a:rPr lang="en-US" sz="3200" dirty="0" smtClean="0">
                <a:solidFill>
                  <a:srgbClr val="C00000"/>
                </a:solidFill>
              </a:rPr>
              <a:t> </a:t>
            </a:r>
            <a:r>
              <a:rPr lang="en-US" sz="3200" dirty="0" smtClean="0">
                <a:solidFill>
                  <a:srgbClr val="002060"/>
                </a:solidFill>
              </a:rPr>
              <a:t>apply antiseptic (hydrogen peroxide, povidone).</a:t>
            </a:r>
          </a:p>
          <a:p>
            <a:pPr algn="just">
              <a:buFont typeface="Wingdings" panose="05000000000000000000" pitchFamily="2" charset="2"/>
              <a:buChar char="Ø"/>
            </a:pPr>
            <a:r>
              <a:rPr lang="en-US" sz="3200" dirty="0">
                <a:solidFill>
                  <a:srgbClr val="C00000"/>
                </a:solidFill>
              </a:rPr>
              <a:t> </a:t>
            </a:r>
            <a:r>
              <a:rPr lang="en-US" sz="3200" dirty="0" smtClean="0">
                <a:solidFill>
                  <a:srgbClr val="002060"/>
                </a:solidFill>
              </a:rPr>
              <a:t>antibiotics (locally and systematic</a:t>
            </a:r>
            <a:r>
              <a:rPr lang="en-US" dirty="0" smtClean="0">
                <a:solidFill>
                  <a:srgbClr val="002060"/>
                </a:solidFill>
              </a:rPr>
              <a:t>).</a:t>
            </a:r>
          </a:p>
        </p:txBody>
      </p:sp>
    </p:spTree>
    <p:extLst>
      <p:ext uri="{BB962C8B-B14F-4D97-AF65-F5344CB8AC3E}">
        <p14:creationId xmlns:p14="http://schemas.microsoft.com/office/powerpoint/2010/main" val="3123862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6502" y="609600"/>
            <a:ext cx="4147289" cy="1569660"/>
          </a:xfrm>
          <a:prstGeom prst="rect">
            <a:avLst/>
          </a:prstGeom>
        </p:spPr>
        <p:txBody>
          <a:bodyPr wrap="none">
            <a:spAutoFit/>
          </a:bodyPr>
          <a:lstStyle/>
          <a:p>
            <a:r>
              <a:rPr lang="en-US" sz="9600" b="1" kern="0" dirty="0" smtClean="0">
                <a:solidFill>
                  <a:srgbClr val="FF0000"/>
                </a:solidFill>
                <a:effectLst>
                  <a:outerShdw blurRad="38100" dist="38100" dir="2700000" algn="tl">
                    <a:srgbClr val="000000"/>
                  </a:outerShdw>
                </a:effectLst>
                <a:latin typeface="Garamond"/>
                <a:ea typeface="+mj-ea"/>
                <a:cs typeface="Arial"/>
              </a:rPr>
              <a:t>abscess</a:t>
            </a:r>
            <a:endParaRPr lang="en-US" sz="9600" dirty="0">
              <a:solidFill>
                <a:srgbClr val="FF0000"/>
              </a:solidFill>
            </a:endParaRPr>
          </a:p>
        </p:txBody>
      </p:sp>
      <p:sp>
        <p:nvSpPr>
          <p:cNvPr id="3" name="Rectangle 2"/>
          <p:cNvSpPr/>
          <p:nvPr/>
        </p:nvSpPr>
        <p:spPr>
          <a:xfrm>
            <a:off x="80010" y="2286000"/>
            <a:ext cx="8987790" cy="4154984"/>
          </a:xfrm>
          <a:prstGeom prst="rect">
            <a:avLst/>
          </a:prstGeom>
        </p:spPr>
        <p:txBody>
          <a:bodyPr wrap="square">
            <a:spAutoFit/>
          </a:bodyPr>
          <a:lstStyle/>
          <a:p>
            <a:pPr marL="342900" lvl="0" indent="-342900" algn="just" fontAlgn="base">
              <a:spcBef>
                <a:spcPct val="20000"/>
              </a:spcBef>
              <a:spcAft>
                <a:spcPct val="0"/>
              </a:spcAft>
              <a:buClr>
                <a:srgbClr val="FFCC00"/>
              </a:buClr>
              <a:buSzPct val="70000"/>
              <a:buFont typeface="Wingdings" pitchFamily="2" charset="2"/>
              <a:buChar char="n"/>
            </a:pPr>
            <a:r>
              <a:rPr lang="en-US" altLang="en-US" sz="4400" kern="0" dirty="0">
                <a:solidFill>
                  <a:srgbClr val="002060"/>
                </a:solidFill>
                <a:effectLst>
                  <a:outerShdw blurRad="38100" dist="38100" dir="2700000" algn="tl">
                    <a:srgbClr val="000000"/>
                  </a:outerShdw>
                </a:effectLst>
                <a:latin typeface="Garamond"/>
                <a:cs typeface="Arial"/>
              </a:rPr>
              <a:t>An abscess is a cavity filled with pus and lined by a pyogenic membrane. This pyogenic membrane consists of dead tissue cells and a wall of granulation tissue consisting for the most part of phagocytic </a:t>
            </a:r>
            <a:r>
              <a:rPr lang="en-US" altLang="en-US" sz="4400" kern="0" dirty="0" smtClean="0">
                <a:solidFill>
                  <a:srgbClr val="002060"/>
                </a:solidFill>
                <a:effectLst>
                  <a:outerShdw blurRad="38100" dist="38100" dir="2700000" algn="tl">
                    <a:srgbClr val="000000"/>
                  </a:outerShdw>
                </a:effectLst>
                <a:latin typeface="Garamond"/>
                <a:cs typeface="Arial"/>
              </a:rPr>
              <a:t>histiocytes.</a:t>
            </a:r>
            <a:endParaRPr lang="ru-RU" altLang="en-US" sz="4400" kern="0" dirty="0">
              <a:solidFill>
                <a:srgbClr val="002060"/>
              </a:solidFill>
              <a:effectLst>
                <a:outerShdw blurRad="38100" dist="38100" dir="2700000" algn="tl">
                  <a:srgbClr val="000000"/>
                </a:outerShdw>
              </a:effectLst>
              <a:latin typeface="Garamond"/>
              <a:cs typeface="Arial"/>
            </a:endParaRPr>
          </a:p>
        </p:txBody>
      </p:sp>
    </p:spTree>
    <p:extLst>
      <p:ext uri="{BB962C8B-B14F-4D97-AF65-F5344CB8AC3E}">
        <p14:creationId xmlns:p14="http://schemas.microsoft.com/office/powerpoint/2010/main" val="2431772926"/>
      </p:ext>
    </p:extLst>
  </p:cSld>
  <p:clrMapOvr>
    <a:masterClrMapping/>
  </p:clrMapOvr>
  <p:transition spd="slow" advTm="1173">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47" y="0"/>
            <a:ext cx="857045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7479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892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55442"/>
            <a:ext cx="8915400" cy="5509200"/>
          </a:xfrm>
          <a:prstGeom prst="rect">
            <a:avLst/>
          </a:prstGeom>
        </p:spPr>
        <p:txBody>
          <a:bodyPr wrap="square">
            <a:spAutoFit/>
          </a:bodyPr>
          <a:lstStyle/>
          <a:p>
            <a:pPr algn="just"/>
            <a:r>
              <a:rPr lang="en-US" sz="3200" dirty="0" smtClean="0"/>
              <a:t>Abscesses </a:t>
            </a:r>
            <a:r>
              <a:rPr lang="en-US" sz="3200" dirty="0"/>
              <a:t>are caused by </a:t>
            </a:r>
            <a:r>
              <a:rPr lang="en-US" sz="3200" b="1" dirty="0">
                <a:solidFill>
                  <a:srgbClr val="C00000"/>
                </a:solidFill>
              </a:rPr>
              <a:t>bacterial infection</a:t>
            </a:r>
            <a:r>
              <a:rPr lang="en-US" sz="3200" b="1" dirty="0"/>
              <a:t>,</a:t>
            </a:r>
            <a:r>
              <a:rPr lang="en-US" sz="3200" dirty="0"/>
              <a:t> </a:t>
            </a:r>
            <a:r>
              <a:rPr lang="en-US" sz="3200" b="1" dirty="0">
                <a:solidFill>
                  <a:srgbClr val="C00000"/>
                </a:solidFill>
              </a:rPr>
              <a:t>parasites</a:t>
            </a:r>
            <a:r>
              <a:rPr lang="en-US" sz="3200" dirty="0"/>
              <a:t>, </a:t>
            </a:r>
            <a:r>
              <a:rPr lang="en-US" sz="3200" dirty="0" smtClean="0"/>
              <a:t>and </a:t>
            </a:r>
            <a:r>
              <a:rPr lang="en-US" sz="3200" b="1" dirty="0">
                <a:solidFill>
                  <a:srgbClr val="C00000"/>
                </a:solidFill>
              </a:rPr>
              <a:t>foreign substances</a:t>
            </a:r>
            <a:r>
              <a:rPr lang="en-US" sz="3200" dirty="0"/>
              <a:t>. Bacterial infection is the most common </a:t>
            </a:r>
            <a:r>
              <a:rPr lang="en-US" sz="3200" dirty="0" smtClean="0"/>
              <a:t>cause. Often </a:t>
            </a:r>
            <a:r>
              <a:rPr lang="en-US" sz="3200" dirty="0"/>
              <a:t>many different types of bacteria are involved in a single </a:t>
            </a:r>
            <a:r>
              <a:rPr lang="en-US" sz="3200" dirty="0" smtClean="0"/>
              <a:t>infection.  The </a:t>
            </a:r>
            <a:r>
              <a:rPr lang="en-US" sz="3200" dirty="0"/>
              <a:t>most common bacteria present is </a:t>
            </a:r>
            <a:r>
              <a:rPr lang="en-US" sz="3200" b="1" i="1" dirty="0" smtClean="0">
                <a:solidFill>
                  <a:srgbClr val="C00000"/>
                </a:solidFill>
              </a:rPr>
              <a:t>Staphylococcus aureus, Streptococcus, Corynebacterium, E. coli etc</a:t>
            </a:r>
            <a:r>
              <a:rPr lang="en-US" sz="3200" b="1" i="1" dirty="0" smtClean="0"/>
              <a:t>. </a:t>
            </a:r>
            <a:endParaRPr lang="en-US" sz="3200" b="1" i="1" dirty="0"/>
          </a:p>
          <a:p>
            <a:pPr algn="just"/>
            <a:r>
              <a:rPr lang="en-US" sz="3200" dirty="0"/>
              <a:t>Rarely parasites can cause abscesses and this is more common in the developing world</a:t>
            </a:r>
            <a:r>
              <a:rPr lang="en-US" sz="3200" dirty="0" smtClean="0"/>
              <a:t>. </a:t>
            </a:r>
            <a:r>
              <a:rPr lang="en-US" sz="3200" dirty="0"/>
              <a:t>Specific parasites known to do this </a:t>
            </a:r>
            <a:r>
              <a:rPr lang="en-US" sz="3200" dirty="0" smtClean="0"/>
              <a:t>include </a:t>
            </a:r>
            <a:r>
              <a:rPr lang="en-US" sz="3200" b="1" i="1" dirty="0" err="1" smtClean="0">
                <a:solidFill>
                  <a:srgbClr val="C00000"/>
                </a:solidFill>
              </a:rPr>
              <a:t>myiasis</a:t>
            </a:r>
            <a:r>
              <a:rPr lang="en-US" sz="3200" b="1" i="1" dirty="0" smtClean="0">
                <a:solidFill>
                  <a:srgbClr val="C00000"/>
                </a:solidFill>
              </a:rPr>
              <a:t> (maggots)</a:t>
            </a:r>
            <a:r>
              <a:rPr lang="en-US" sz="3200" dirty="0" smtClean="0"/>
              <a:t>.</a:t>
            </a:r>
            <a:endParaRPr lang="en-US" sz="3200" dirty="0"/>
          </a:p>
        </p:txBody>
      </p:sp>
      <p:sp>
        <p:nvSpPr>
          <p:cNvPr id="3" name="Rectangle 2"/>
          <p:cNvSpPr/>
          <p:nvPr/>
        </p:nvSpPr>
        <p:spPr>
          <a:xfrm>
            <a:off x="3352800" y="358914"/>
            <a:ext cx="2377574" cy="830997"/>
          </a:xfrm>
          <a:prstGeom prst="rect">
            <a:avLst/>
          </a:prstGeom>
        </p:spPr>
        <p:txBody>
          <a:bodyPr wrap="none">
            <a:spAutoFit/>
          </a:bodyPr>
          <a:lstStyle/>
          <a:p>
            <a:r>
              <a:rPr lang="en-US" sz="4800" b="1" dirty="0">
                <a:solidFill>
                  <a:srgbClr val="C00000"/>
                </a:solidFill>
                <a:latin typeface="Linux Libertine"/>
              </a:rPr>
              <a:t>Causes</a:t>
            </a:r>
            <a:endParaRPr lang="en-US" sz="4800" b="1" i="0" dirty="0">
              <a:solidFill>
                <a:srgbClr val="C00000"/>
              </a:solidFill>
              <a:effectLst/>
              <a:latin typeface="Linux Libertine"/>
            </a:endParaRPr>
          </a:p>
        </p:txBody>
      </p:sp>
    </p:spTree>
    <p:extLst>
      <p:ext uri="{BB962C8B-B14F-4D97-AF65-F5344CB8AC3E}">
        <p14:creationId xmlns:p14="http://schemas.microsoft.com/office/powerpoint/2010/main" val="2380974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12088"/>
            <a:ext cx="8839200" cy="6278642"/>
          </a:xfrm>
          <a:prstGeom prst="rect">
            <a:avLst/>
          </a:prstGeom>
        </p:spPr>
        <p:txBody>
          <a:bodyPr wrap="square">
            <a:spAutoFit/>
          </a:bodyPr>
          <a:lstStyle/>
          <a:p>
            <a:r>
              <a:rPr lang="en-US" sz="3200" dirty="0">
                <a:solidFill>
                  <a:srgbClr val="C00000"/>
                </a:solidFill>
              </a:rPr>
              <a:t>Signs and </a:t>
            </a:r>
            <a:r>
              <a:rPr lang="en-US" sz="3200" dirty="0" smtClean="0">
                <a:solidFill>
                  <a:srgbClr val="C00000"/>
                </a:solidFill>
              </a:rPr>
              <a:t>symptoms</a:t>
            </a:r>
            <a:endParaRPr lang="en-US" sz="3200" dirty="0">
              <a:solidFill>
                <a:srgbClr val="C00000"/>
              </a:solidFill>
            </a:endParaRPr>
          </a:p>
          <a:p>
            <a:pPr algn="just"/>
            <a:r>
              <a:rPr lang="en-US" sz="3200" dirty="0">
                <a:solidFill>
                  <a:srgbClr val="002060"/>
                </a:solidFill>
              </a:rPr>
              <a:t>Abscesses may occur in any kind of solid tissue but most frequently on skin surface (where they may be superficial pustules (boils) or deep </a:t>
            </a:r>
            <a:r>
              <a:rPr lang="en-US" sz="3200" dirty="0" smtClean="0">
                <a:solidFill>
                  <a:srgbClr val="002060"/>
                </a:solidFill>
              </a:rPr>
              <a:t>skin abscesses. In </a:t>
            </a:r>
            <a:r>
              <a:rPr lang="en-US" sz="3200" dirty="0">
                <a:solidFill>
                  <a:srgbClr val="002060"/>
                </a:solidFill>
              </a:rPr>
              <a:t>the lungs, brain, teeth, kidneys and </a:t>
            </a:r>
            <a:r>
              <a:rPr lang="en-US" sz="3200" dirty="0" smtClean="0">
                <a:solidFill>
                  <a:srgbClr val="002060"/>
                </a:solidFill>
              </a:rPr>
              <a:t>tonsils are internal abscess. </a:t>
            </a:r>
            <a:r>
              <a:rPr lang="en-US" sz="3200" dirty="0">
                <a:solidFill>
                  <a:srgbClr val="002060"/>
                </a:solidFill>
              </a:rPr>
              <a:t>Major complications are spreading of the abscess material to </a:t>
            </a:r>
            <a:r>
              <a:rPr lang="en-US" sz="3200" dirty="0" smtClean="0">
                <a:solidFill>
                  <a:srgbClr val="002060"/>
                </a:solidFill>
              </a:rPr>
              <a:t>adjacent tissues </a:t>
            </a:r>
            <a:r>
              <a:rPr lang="en-US" sz="3200" dirty="0">
                <a:solidFill>
                  <a:srgbClr val="002060"/>
                </a:solidFill>
              </a:rPr>
              <a:t>and extensive regional tissue death (gangrene</a:t>
            </a:r>
            <a:r>
              <a:rPr lang="en-US" sz="3200" dirty="0" smtClean="0">
                <a:solidFill>
                  <a:srgbClr val="002060"/>
                </a:solidFill>
              </a:rPr>
              <a:t>).</a:t>
            </a:r>
            <a:endParaRPr lang="en-US" sz="3200" dirty="0">
              <a:solidFill>
                <a:srgbClr val="002060"/>
              </a:solidFill>
            </a:endParaRPr>
          </a:p>
          <a:p>
            <a:pPr algn="just"/>
            <a:r>
              <a:rPr lang="en-US" sz="3200" dirty="0">
                <a:solidFill>
                  <a:srgbClr val="C00000"/>
                </a:solidFill>
              </a:rPr>
              <a:t>The main symptoms and signs of a skin abscess are redness, heat, swelling, pain and loss of function. There may also be high temperature (fever) and chills</a:t>
            </a:r>
            <a:r>
              <a:rPr lang="en-US" sz="3200" dirty="0" smtClean="0">
                <a:solidFill>
                  <a:srgbClr val="C00000"/>
                </a:solidFill>
              </a:rPr>
              <a:t>.</a:t>
            </a:r>
            <a:endParaRPr lang="en-US" sz="3200" dirty="0">
              <a:solidFill>
                <a:srgbClr val="C00000"/>
              </a:solidFill>
            </a:endParaRPr>
          </a:p>
          <a:p>
            <a:endParaRPr lang="en-US" dirty="0"/>
          </a:p>
        </p:txBody>
      </p:sp>
    </p:spTree>
    <p:extLst>
      <p:ext uri="{BB962C8B-B14F-4D97-AF65-F5344CB8AC3E}">
        <p14:creationId xmlns:p14="http://schemas.microsoft.com/office/powerpoint/2010/main" val="234861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91600" cy="6494085"/>
          </a:xfrm>
          <a:prstGeom prst="rect">
            <a:avLst/>
          </a:prstGeom>
        </p:spPr>
        <p:txBody>
          <a:bodyPr wrap="square">
            <a:spAutoFit/>
          </a:bodyPr>
          <a:lstStyle/>
          <a:p>
            <a:pPr lvl="0" algn="just"/>
            <a:r>
              <a:rPr lang="en-US" sz="3200" dirty="0">
                <a:solidFill>
                  <a:srgbClr val="002060"/>
                </a:solidFill>
              </a:rPr>
              <a:t>Internal abscess is more difficult to identify, but signs </a:t>
            </a:r>
            <a:r>
              <a:rPr lang="en-US" sz="3200" dirty="0">
                <a:solidFill>
                  <a:srgbClr val="C00000"/>
                </a:solidFill>
              </a:rPr>
              <a:t>include pain in the affected area, a high temperature, and generally feeling unwell</a:t>
            </a:r>
            <a:r>
              <a:rPr lang="en-US" sz="3200" dirty="0">
                <a:solidFill>
                  <a:srgbClr val="002060"/>
                </a:solidFill>
              </a:rPr>
              <a:t>. Internal abscesses rarely heal themselves, so prompt medical attention is indicated if such an abscess is suspected. An abscess could potentially be fatal (although this is rare) if it compresses vital structures such as the trachea in the context of a deep neck abscess</a:t>
            </a:r>
            <a:r>
              <a:rPr lang="en-US" sz="3200" dirty="0" smtClean="0">
                <a:solidFill>
                  <a:srgbClr val="002060"/>
                </a:solidFill>
              </a:rPr>
              <a:t>.</a:t>
            </a:r>
            <a:endParaRPr lang="en-US" sz="3200" dirty="0">
              <a:solidFill>
                <a:srgbClr val="002060"/>
              </a:solidFill>
            </a:endParaRPr>
          </a:p>
          <a:p>
            <a:pPr lvl="0" algn="just"/>
            <a:r>
              <a:rPr lang="en-US" sz="3200" dirty="0">
                <a:solidFill>
                  <a:srgbClr val="C00000"/>
                </a:solidFill>
              </a:rPr>
              <a:t>If superficial, abscesses may be fluctuant when palpated. This is a wave-like motion which is caused by movement of the pus inside the abscess</a:t>
            </a:r>
            <a:r>
              <a:rPr lang="en-US" sz="3200" dirty="0">
                <a:solidFill>
                  <a:srgbClr val="002060"/>
                </a:solidFill>
              </a:rPr>
              <a:t>.</a:t>
            </a:r>
          </a:p>
        </p:txBody>
      </p:sp>
    </p:spTree>
    <p:extLst>
      <p:ext uri="{BB962C8B-B14F-4D97-AF65-F5344CB8AC3E}">
        <p14:creationId xmlns:p14="http://schemas.microsoft.com/office/powerpoint/2010/main" val="258471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91600" cy="5509200"/>
          </a:xfrm>
          <a:prstGeom prst="rect">
            <a:avLst/>
          </a:prstGeom>
        </p:spPr>
        <p:txBody>
          <a:bodyPr wrap="square">
            <a:spAutoFit/>
          </a:bodyPr>
          <a:lstStyle/>
          <a:p>
            <a:pPr algn="just"/>
            <a:r>
              <a:rPr lang="en-US" sz="3200" dirty="0" smtClean="0">
                <a:solidFill>
                  <a:srgbClr val="002060"/>
                </a:solidFill>
                <a:latin typeface="Lato"/>
              </a:rPr>
              <a:t>Most </a:t>
            </a:r>
            <a:r>
              <a:rPr lang="en-US" sz="3200" dirty="0">
                <a:solidFill>
                  <a:srgbClr val="002060"/>
                </a:solidFill>
                <a:latin typeface="Lato"/>
              </a:rPr>
              <a:t>often, an abscess becomes a </a:t>
            </a:r>
            <a:r>
              <a:rPr lang="en-US" sz="3200" dirty="0">
                <a:solidFill>
                  <a:srgbClr val="C00000"/>
                </a:solidFill>
                <a:latin typeface="Lato"/>
              </a:rPr>
              <a:t>painful</a:t>
            </a:r>
            <a:r>
              <a:rPr lang="en-US" sz="3200" dirty="0">
                <a:solidFill>
                  <a:srgbClr val="002060"/>
                </a:solidFill>
                <a:latin typeface="Lato"/>
              </a:rPr>
              <a:t>, </a:t>
            </a:r>
            <a:r>
              <a:rPr lang="en-US" sz="3200" dirty="0">
                <a:solidFill>
                  <a:srgbClr val="C00000"/>
                </a:solidFill>
                <a:latin typeface="Lato"/>
              </a:rPr>
              <a:t>compressible mass that is red</a:t>
            </a:r>
            <a:r>
              <a:rPr lang="en-US" sz="3200" dirty="0">
                <a:solidFill>
                  <a:srgbClr val="002060"/>
                </a:solidFill>
                <a:latin typeface="Lato"/>
              </a:rPr>
              <a:t>, </a:t>
            </a:r>
            <a:r>
              <a:rPr lang="en-US" sz="3200" dirty="0">
                <a:solidFill>
                  <a:srgbClr val="C00000"/>
                </a:solidFill>
                <a:latin typeface="Lato"/>
              </a:rPr>
              <a:t>warm to touch</a:t>
            </a:r>
            <a:r>
              <a:rPr lang="en-US" sz="3200" dirty="0">
                <a:solidFill>
                  <a:srgbClr val="002060"/>
                </a:solidFill>
                <a:latin typeface="Lato"/>
              </a:rPr>
              <a:t>, and </a:t>
            </a:r>
            <a:r>
              <a:rPr lang="en-US" sz="3200" dirty="0">
                <a:solidFill>
                  <a:srgbClr val="C00000"/>
                </a:solidFill>
                <a:latin typeface="Lato"/>
              </a:rPr>
              <a:t>tender</a:t>
            </a:r>
            <a:r>
              <a:rPr lang="en-US" sz="3200" dirty="0">
                <a:solidFill>
                  <a:srgbClr val="002060"/>
                </a:solidFill>
                <a:latin typeface="Lato"/>
              </a:rPr>
              <a:t>.</a:t>
            </a:r>
          </a:p>
          <a:p>
            <a:pPr algn="just">
              <a:buFont typeface="Arial"/>
              <a:buChar char="•"/>
            </a:pPr>
            <a:r>
              <a:rPr lang="en-US" sz="3200" dirty="0">
                <a:solidFill>
                  <a:srgbClr val="002060"/>
                </a:solidFill>
                <a:latin typeface="Lato"/>
              </a:rPr>
              <a:t>As some abscesses progress, they may "</a:t>
            </a:r>
            <a:r>
              <a:rPr lang="en-US" sz="3200" dirty="0">
                <a:solidFill>
                  <a:srgbClr val="C00000"/>
                </a:solidFill>
                <a:latin typeface="Lato"/>
              </a:rPr>
              <a:t>point</a:t>
            </a:r>
            <a:r>
              <a:rPr lang="en-US" sz="3200" dirty="0">
                <a:solidFill>
                  <a:srgbClr val="002060"/>
                </a:solidFill>
                <a:latin typeface="Lato"/>
              </a:rPr>
              <a:t>" and come to a head so you can see the material inside and then spontaneously open (</a:t>
            </a:r>
            <a:r>
              <a:rPr lang="en-US" sz="3200" dirty="0">
                <a:solidFill>
                  <a:srgbClr val="C00000"/>
                </a:solidFill>
                <a:latin typeface="Lato"/>
              </a:rPr>
              <a:t>rupture</a:t>
            </a:r>
            <a:r>
              <a:rPr lang="en-US" sz="3200" dirty="0">
                <a:solidFill>
                  <a:srgbClr val="002060"/>
                </a:solidFill>
                <a:latin typeface="Lato"/>
              </a:rPr>
              <a:t>).</a:t>
            </a:r>
          </a:p>
          <a:p>
            <a:pPr algn="just">
              <a:buFont typeface="Arial"/>
              <a:buChar char="•"/>
            </a:pPr>
            <a:r>
              <a:rPr lang="en-US" sz="3200" dirty="0">
                <a:solidFill>
                  <a:srgbClr val="C00000"/>
                </a:solidFill>
                <a:latin typeface="Lato"/>
              </a:rPr>
              <a:t>Most will continue to get worse without care</a:t>
            </a:r>
            <a:r>
              <a:rPr lang="en-US" sz="3200" dirty="0">
                <a:solidFill>
                  <a:srgbClr val="002060"/>
                </a:solidFill>
                <a:latin typeface="Lato"/>
              </a:rPr>
              <a:t>. The infection can spread to the tissues under the skin and even into the </a:t>
            </a:r>
            <a:r>
              <a:rPr lang="en-US" sz="3200" dirty="0">
                <a:solidFill>
                  <a:srgbClr val="C00000"/>
                </a:solidFill>
                <a:latin typeface="Lato"/>
              </a:rPr>
              <a:t>bloodstream</a:t>
            </a:r>
            <a:r>
              <a:rPr lang="en-US" sz="3200" dirty="0">
                <a:solidFill>
                  <a:srgbClr val="002060"/>
                </a:solidFill>
                <a:latin typeface="Lato"/>
              </a:rPr>
              <a:t>.</a:t>
            </a:r>
          </a:p>
          <a:p>
            <a:pPr algn="just">
              <a:buFont typeface="Arial"/>
              <a:buChar char="•"/>
            </a:pPr>
            <a:r>
              <a:rPr lang="en-US" sz="3200" dirty="0">
                <a:solidFill>
                  <a:srgbClr val="002060"/>
                </a:solidFill>
                <a:latin typeface="Lato"/>
              </a:rPr>
              <a:t>If the infection spreads into deeper tissue, you may develop a </a:t>
            </a:r>
            <a:r>
              <a:rPr lang="en-US" sz="3200" dirty="0">
                <a:solidFill>
                  <a:srgbClr val="C00000"/>
                </a:solidFill>
                <a:latin typeface="Lato"/>
              </a:rPr>
              <a:t>fever</a:t>
            </a:r>
            <a:r>
              <a:rPr lang="en-US" sz="3200" dirty="0">
                <a:solidFill>
                  <a:srgbClr val="002060"/>
                </a:solidFill>
                <a:latin typeface="Lato"/>
              </a:rPr>
              <a:t> and begin to </a:t>
            </a:r>
            <a:r>
              <a:rPr lang="en-US" sz="3200" dirty="0">
                <a:solidFill>
                  <a:srgbClr val="C00000"/>
                </a:solidFill>
                <a:latin typeface="Lato"/>
              </a:rPr>
              <a:t>feel ill</a:t>
            </a:r>
            <a:r>
              <a:rPr lang="en-US" sz="3200" dirty="0">
                <a:solidFill>
                  <a:srgbClr val="002060"/>
                </a:solidFill>
                <a:latin typeface="Lato"/>
              </a:rPr>
              <a:t>.</a:t>
            </a:r>
            <a:endParaRPr lang="en-US" sz="3200" b="0" i="0" dirty="0">
              <a:solidFill>
                <a:srgbClr val="002060"/>
              </a:solidFill>
              <a:effectLst/>
              <a:latin typeface="Lato"/>
            </a:endParaRPr>
          </a:p>
        </p:txBody>
      </p:sp>
    </p:spTree>
    <p:extLst>
      <p:ext uri="{BB962C8B-B14F-4D97-AF65-F5344CB8AC3E}">
        <p14:creationId xmlns:p14="http://schemas.microsoft.com/office/powerpoint/2010/main" val="3853101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49"/>
            <a:ext cx="9128507"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450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5197</TotalTime>
  <Words>595</Words>
  <Application>Microsoft Office PowerPoint</Application>
  <PresentationFormat>On-screen Show (4:3)</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Abscess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 Diagnosis</vt:lpstr>
      <vt:lpstr>PowerPoint Presentation</vt:lpstr>
      <vt:lpstr>Surgical procedure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activities</dc:title>
  <dc:creator>LOAY</dc:creator>
  <cp:lastModifiedBy>LOAY</cp:lastModifiedBy>
  <cp:revision>123</cp:revision>
  <dcterms:created xsi:type="dcterms:W3CDTF">2015-04-03T20:14:18Z</dcterms:created>
  <dcterms:modified xsi:type="dcterms:W3CDTF">2018-12-05T15:19:40Z</dcterms:modified>
</cp:coreProperties>
</file>